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sldIdLst>
    <p:sldId id="256" r:id="rId2"/>
    <p:sldId id="257" r:id="rId3"/>
    <p:sldId id="258" r:id="rId4"/>
    <p:sldId id="259" r:id="rId5"/>
    <p:sldId id="298" r:id="rId6"/>
    <p:sldId id="260" r:id="rId7"/>
    <p:sldId id="261" r:id="rId8"/>
    <p:sldId id="262" r:id="rId9"/>
    <p:sldId id="263"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D6AD76-8492-4B03-A81A-5BBD5058892C}" type="datetimeFigureOut">
              <a:rPr lang="en-US" smtClean="0"/>
              <a:t>6/21/2018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1A79AE-EC43-4DC9-AEAE-C64AE267F1B5}" type="slidenum">
              <a:rPr lang="en-US" smtClean="0"/>
              <a:t>‹#›</a:t>
            </a:fld>
            <a:endParaRPr lang="en-US"/>
          </a:p>
        </p:txBody>
      </p:sp>
    </p:spTree>
    <p:extLst>
      <p:ext uri="{BB962C8B-B14F-4D97-AF65-F5344CB8AC3E}">
        <p14:creationId xmlns:p14="http://schemas.microsoft.com/office/powerpoint/2010/main" val="3162483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489F39-2CA9-4EDA-8D8F-4993593CAF93}" type="datetime1">
              <a:rPr lang="en-US" smtClean="0"/>
              <a:t>6/21/2018</a:t>
            </a:fld>
            <a:endParaRPr lang="en-US"/>
          </a:p>
        </p:txBody>
      </p:sp>
      <p:sp>
        <p:nvSpPr>
          <p:cNvPr id="5" name="Footer Placeholder 4"/>
          <p:cNvSpPr>
            <a:spLocks noGrp="1"/>
          </p:cNvSpPr>
          <p:nvPr>
            <p:ph type="ftr" sz="quarter" idx="11"/>
          </p:nvPr>
        </p:nvSpPr>
        <p:spPr/>
        <p:txBody>
          <a:bodyPr/>
          <a:lstStyle/>
          <a:p>
            <a:r>
              <a:rPr lang="en-US" smtClean="0"/>
              <a:t>"The Price of Freedom is Seen Here"</a:t>
            </a:r>
            <a:endParaRPr lang="en-US"/>
          </a:p>
        </p:txBody>
      </p:sp>
      <p:sp>
        <p:nvSpPr>
          <p:cNvPr id="6" name="Slide Number Placeholder 5"/>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2626045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2E4BBD-968B-4D59-B861-F2601E09340D}" type="datetime1">
              <a:rPr lang="en-US" smtClean="0"/>
              <a:t>6/21/2018</a:t>
            </a:fld>
            <a:endParaRPr lang="en-US"/>
          </a:p>
        </p:txBody>
      </p:sp>
      <p:sp>
        <p:nvSpPr>
          <p:cNvPr id="5" name="Footer Placeholder 4"/>
          <p:cNvSpPr>
            <a:spLocks noGrp="1"/>
          </p:cNvSpPr>
          <p:nvPr>
            <p:ph type="ftr" sz="quarter" idx="11"/>
          </p:nvPr>
        </p:nvSpPr>
        <p:spPr/>
        <p:txBody>
          <a:bodyPr/>
          <a:lstStyle/>
          <a:p>
            <a:r>
              <a:rPr lang="en-US" smtClean="0"/>
              <a:t>"The Price of Freedom is Seen Here"</a:t>
            </a:r>
            <a:endParaRPr lang="en-US"/>
          </a:p>
        </p:txBody>
      </p:sp>
      <p:sp>
        <p:nvSpPr>
          <p:cNvPr id="6" name="Slide Number Placeholder 5"/>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184776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EB9084-C4F9-4D28-8B40-99599E019912}" type="datetime1">
              <a:rPr lang="en-US" smtClean="0"/>
              <a:t>6/21/2018</a:t>
            </a:fld>
            <a:endParaRPr lang="en-US"/>
          </a:p>
        </p:txBody>
      </p:sp>
      <p:sp>
        <p:nvSpPr>
          <p:cNvPr id="5" name="Footer Placeholder 4"/>
          <p:cNvSpPr>
            <a:spLocks noGrp="1"/>
          </p:cNvSpPr>
          <p:nvPr>
            <p:ph type="ftr" sz="quarter" idx="11"/>
          </p:nvPr>
        </p:nvSpPr>
        <p:spPr/>
        <p:txBody>
          <a:bodyPr/>
          <a:lstStyle/>
          <a:p>
            <a:r>
              <a:rPr lang="en-US" smtClean="0"/>
              <a:t>"The Price of Freedom is Seen Here"</a:t>
            </a:r>
            <a:endParaRPr lang="en-US"/>
          </a:p>
        </p:txBody>
      </p:sp>
      <p:sp>
        <p:nvSpPr>
          <p:cNvPr id="6" name="Slide Number Placeholder 5"/>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2690519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913775-8339-4584-9913-8977852907AA}" type="datetime1">
              <a:rPr lang="en-US" smtClean="0"/>
              <a:t>6/21/2018</a:t>
            </a:fld>
            <a:endParaRPr lang="en-US"/>
          </a:p>
        </p:txBody>
      </p:sp>
      <p:sp>
        <p:nvSpPr>
          <p:cNvPr id="5" name="Footer Placeholder 4"/>
          <p:cNvSpPr>
            <a:spLocks noGrp="1"/>
          </p:cNvSpPr>
          <p:nvPr>
            <p:ph type="ftr" sz="quarter" idx="11"/>
          </p:nvPr>
        </p:nvSpPr>
        <p:spPr/>
        <p:txBody>
          <a:bodyPr/>
          <a:lstStyle/>
          <a:p>
            <a:r>
              <a:rPr lang="en-US" smtClean="0"/>
              <a:t>"The Price of Freedom is Seen Here"</a:t>
            </a:r>
            <a:endParaRPr lang="en-US"/>
          </a:p>
        </p:txBody>
      </p:sp>
      <p:sp>
        <p:nvSpPr>
          <p:cNvPr id="6" name="Slide Number Placeholder 5"/>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2795400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8ECE6E-8354-4B67-8533-200C14ADD1A7}" type="datetime1">
              <a:rPr lang="en-US" smtClean="0"/>
              <a:t>6/21/2018</a:t>
            </a:fld>
            <a:endParaRPr lang="en-US"/>
          </a:p>
        </p:txBody>
      </p:sp>
      <p:sp>
        <p:nvSpPr>
          <p:cNvPr id="5" name="Footer Placeholder 4"/>
          <p:cNvSpPr>
            <a:spLocks noGrp="1"/>
          </p:cNvSpPr>
          <p:nvPr>
            <p:ph type="ftr" sz="quarter" idx="11"/>
          </p:nvPr>
        </p:nvSpPr>
        <p:spPr/>
        <p:txBody>
          <a:bodyPr/>
          <a:lstStyle/>
          <a:p>
            <a:r>
              <a:rPr lang="en-US" smtClean="0"/>
              <a:t>"The Price of Freedom is Seen Here"</a:t>
            </a:r>
            <a:endParaRPr lang="en-US"/>
          </a:p>
        </p:txBody>
      </p:sp>
      <p:sp>
        <p:nvSpPr>
          <p:cNvPr id="6" name="Slide Number Placeholder 5"/>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3680803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BF046B-35C9-4A08-8549-7F4BD965B794}" type="datetime1">
              <a:rPr lang="en-US" smtClean="0"/>
              <a:t>6/21/2018</a:t>
            </a:fld>
            <a:endParaRPr lang="en-US"/>
          </a:p>
        </p:txBody>
      </p:sp>
      <p:sp>
        <p:nvSpPr>
          <p:cNvPr id="6" name="Footer Placeholder 5"/>
          <p:cNvSpPr>
            <a:spLocks noGrp="1"/>
          </p:cNvSpPr>
          <p:nvPr>
            <p:ph type="ftr" sz="quarter" idx="11"/>
          </p:nvPr>
        </p:nvSpPr>
        <p:spPr/>
        <p:txBody>
          <a:bodyPr/>
          <a:lstStyle/>
          <a:p>
            <a:r>
              <a:rPr lang="en-US" smtClean="0"/>
              <a:t>"The Price of Freedom is Seen Here"</a:t>
            </a:r>
            <a:endParaRPr lang="en-US"/>
          </a:p>
        </p:txBody>
      </p:sp>
      <p:sp>
        <p:nvSpPr>
          <p:cNvPr id="7" name="Slide Number Placeholder 6"/>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1230262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E91200-1506-4AF3-842C-EC47A2AE3742}" type="datetime1">
              <a:rPr lang="en-US" smtClean="0"/>
              <a:t>6/21/2018</a:t>
            </a:fld>
            <a:endParaRPr lang="en-US"/>
          </a:p>
        </p:txBody>
      </p:sp>
      <p:sp>
        <p:nvSpPr>
          <p:cNvPr id="8" name="Footer Placeholder 7"/>
          <p:cNvSpPr>
            <a:spLocks noGrp="1"/>
          </p:cNvSpPr>
          <p:nvPr>
            <p:ph type="ftr" sz="quarter" idx="11"/>
          </p:nvPr>
        </p:nvSpPr>
        <p:spPr/>
        <p:txBody>
          <a:bodyPr/>
          <a:lstStyle/>
          <a:p>
            <a:r>
              <a:rPr lang="en-US" smtClean="0"/>
              <a:t>"The Price of Freedom is Seen Here"</a:t>
            </a:r>
            <a:endParaRPr lang="en-US"/>
          </a:p>
        </p:txBody>
      </p:sp>
      <p:sp>
        <p:nvSpPr>
          <p:cNvPr id="9" name="Slide Number Placeholder 8"/>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4290139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F6254C-2281-42EE-99E6-6FEA4B3F2E3F}" type="datetime1">
              <a:rPr lang="en-US" smtClean="0"/>
              <a:t>6/21/2018</a:t>
            </a:fld>
            <a:endParaRPr lang="en-US"/>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
        <p:nvSpPr>
          <p:cNvPr id="5" name="Slide Number Placeholder 4"/>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19024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71B50-12C5-4A5E-AAE2-C70C72499E43}" type="datetime1">
              <a:rPr lang="en-US" smtClean="0"/>
              <a:t>6/21/2018</a:t>
            </a:fld>
            <a:endParaRPr lang="en-US"/>
          </a:p>
        </p:txBody>
      </p:sp>
      <p:sp>
        <p:nvSpPr>
          <p:cNvPr id="3" name="Footer Placeholder 2"/>
          <p:cNvSpPr>
            <a:spLocks noGrp="1"/>
          </p:cNvSpPr>
          <p:nvPr>
            <p:ph type="ftr" sz="quarter" idx="11"/>
          </p:nvPr>
        </p:nvSpPr>
        <p:spPr/>
        <p:txBody>
          <a:bodyPr/>
          <a:lstStyle/>
          <a:p>
            <a:r>
              <a:rPr lang="en-US" smtClean="0"/>
              <a:t>"The Price of Freedom is Seen Here"</a:t>
            </a:r>
            <a:endParaRPr lang="en-US"/>
          </a:p>
        </p:txBody>
      </p:sp>
      <p:sp>
        <p:nvSpPr>
          <p:cNvPr id="4" name="Slide Number Placeholder 3"/>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1742746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B32F8-D4D2-4DD0-9865-463CA2677E3D}" type="datetime1">
              <a:rPr lang="en-US" smtClean="0"/>
              <a:t>6/21/2018</a:t>
            </a:fld>
            <a:endParaRPr lang="en-US"/>
          </a:p>
        </p:txBody>
      </p:sp>
      <p:sp>
        <p:nvSpPr>
          <p:cNvPr id="6" name="Footer Placeholder 5"/>
          <p:cNvSpPr>
            <a:spLocks noGrp="1"/>
          </p:cNvSpPr>
          <p:nvPr>
            <p:ph type="ftr" sz="quarter" idx="11"/>
          </p:nvPr>
        </p:nvSpPr>
        <p:spPr/>
        <p:txBody>
          <a:bodyPr/>
          <a:lstStyle/>
          <a:p>
            <a:r>
              <a:rPr lang="en-US" smtClean="0"/>
              <a:t>"The Price of Freedom is Seen Here"</a:t>
            </a:r>
            <a:endParaRPr lang="en-US"/>
          </a:p>
        </p:txBody>
      </p:sp>
      <p:sp>
        <p:nvSpPr>
          <p:cNvPr id="7" name="Slide Number Placeholder 6"/>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4077922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FEA9D6-EA8A-4FA7-8E45-4C506D0957E1}" type="datetime1">
              <a:rPr lang="en-US" smtClean="0"/>
              <a:t>6/21/2018</a:t>
            </a:fld>
            <a:endParaRPr lang="en-US"/>
          </a:p>
        </p:txBody>
      </p:sp>
      <p:sp>
        <p:nvSpPr>
          <p:cNvPr id="6" name="Footer Placeholder 5"/>
          <p:cNvSpPr>
            <a:spLocks noGrp="1"/>
          </p:cNvSpPr>
          <p:nvPr>
            <p:ph type="ftr" sz="quarter" idx="11"/>
          </p:nvPr>
        </p:nvSpPr>
        <p:spPr/>
        <p:txBody>
          <a:bodyPr/>
          <a:lstStyle/>
          <a:p>
            <a:r>
              <a:rPr lang="en-US" smtClean="0"/>
              <a:t>"The Price of Freedom is Seen Here"</a:t>
            </a:r>
            <a:endParaRPr lang="en-US"/>
          </a:p>
        </p:txBody>
      </p:sp>
      <p:sp>
        <p:nvSpPr>
          <p:cNvPr id="7" name="Slide Number Placeholder 6"/>
          <p:cNvSpPr>
            <a:spLocks noGrp="1"/>
          </p:cNvSpPr>
          <p:nvPr>
            <p:ph type="sldNum" sz="quarter" idx="12"/>
          </p:nvPr>
        </p:nvSpPr>
        <p:spPr/>
        <p:txBody>
          <a:bodyPr/>
          <a:lstStyle/>
          <a:p>
            <a:fld id="{2132DBE6-D1E3-4DD8-AA54-8E88237A6BD8}" type="slidenum">
              <a:rPr lang="en-US" smtClean="0"/>
              <a:t>‹#›</a:t>
            </a:fld>
            <a:endParaRPr lang="en-US"/>
          </a:p>
        </p:txBody>
      </p:sp>
    </p:spTree>
    <p:extLst>
      <p:ext uri="{BB962C8B-B14F-4D97-AF65-F5344CB8AC3E}">
        <p14:creationId xmlns:p14="http://schemas.microsoft.com/office/powerpoint/2010/main" val="1409797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F4FF05-B9C8-41B6-80B2-B59074AEC4AB}" type="datetime1">
              <a:rPr lang="en-US" smtClean="0"/>
              <a:t>6/21/2018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"The Price of Freedom is Seen Here"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2DBE6-D1E3-4DD8-AA54-8E88237A6BD8}" type="slidenum">
              <a:rPr lang="en-US" smtClean="0"/>
              <a:t>‹#›</a:t>
            </a:fld>
            <a:endParaRPr lang="en-US"/>
          </a:p>
        </p:txBody>
      </p:sp>
    </p:spTree>
    <p:extLst>
      <p:ext uri="{BB962C8B-B14F-4D97-AF65-F5344CB8AC3E}">
        <p14:creationId xmlns:p14="http://schemas.microsoft.com/office/powerpoint/2010/main" val="26965312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mailto:vhaclavolunteer@va.gov"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Volunteer Orientation</a:t>
            </a:r>
            <a:endParaRPr lang="en-US" dirty="0"/>
          </a:p>
        </p:txBody>
      </p:sp>
      <p:sp>
        <p:nvSpPr>
          <p:cNvPr id="3" name="Subtitle 2"/>
          <p:cNvSpPr>
            <a:spLocks noGrp="1"/>
          </p:cNvSpPr>
          <p:nvPr>
            <p:ph type="subTitle" idx="1"/>
          </p:nvPr>
        </p:nvSpPr>
        <p:spPr/>
        <p:txBody>
          <a:bodyPr/>
          <a:lstStyle/>
          <a:p>
            <a:r>
              <a:rPr lang="en-US" dirty="0" smtClean="0"/>
              <a:t>The </a:t>
            </a:r>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pic>
        <p:nvPicPr>
          <p:cNvPr id="1026" name="Picture 2" descr="C:\Users\vhaclamcintk\Desktop\VS 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581400"/>
            <a:ext cx="4038600" cy="1628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585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Hours</a:t>
            </a:r>
            <a:endParaRPr lang="en-US" dirty="0"/>
          </a:p>
        </p:txBody>
      </p:sp>
      <p:sp>
        <p:nvSpPr>
          <p:cNvPr id="3" name="Content Placeholder 2"/>
          <p:cNvSpPr>
            <a:spLocks noGrp="1"/>
          </p:cNvSpPr>
          <p:nvPr>
            <p:ph idx="1"/>
          </p:nvPr>
        </p:nvSpPr>
        <p:spPr/>
        <p:txBody>
          <a:bodyPr>
            <a:normAutofit/>
          </a:bodyPr>
          <a:lstStyle/>
          <a:p>
            <a:r>
              <a:rPr lang="en-US" sz="2800" dirty="0" smtClean="0"/>
              <a:t>Volunteers must sign-in before their tour on the Voluntary Service computer kiosk to record their hours.</a:t>
            </a:r>
          </a:p>
          <a:p>
            <a:r>
              <a:rPr lang="en-US" sz="2800" dirty="0" smtClean="0"/>
              <a:t>If you volunteer for four (4) hours or more, your meal ticket will print.  </a:t>
            </a:r>
          </a:p>
          <a:p>
            <a:r>
              <a:rPr lang="en-US" sz="2800" dirty="0" smtClean="0"/>
              <a:t>If you cannot sign in or receive a meal ticket, please contact Voluntary Service at Ext: 7621. </a:t>
            </a:r>
          </a:p>
          <a:p>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586327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Timekeeping Reminders</a:t>
            </a:r>
            <a:endParaRPr lang="en-US" dirty="0"/>
          </a:p>
        </p:txBody>
      </p:sp>
      <p:sp>
        <p:nvSpPr>
          <p:cNvPr id="3" name="Content Placeholder 2"/>
          <p:cNvSpPr>
            <a:spLocks noGrp="1"/>
          </p:cNvSpPr>
          <p:nvPr>
            <p:ph idx="1"/>
          </p:nvPr>
        </p:nvSpPr>
        <p:spPr/>
        <p:txBody>
          <a:bodyPr>
            <a:normAutofit/>
          </a:bodyPr>
          <a:lstStyle/>
          <a:p>
            <a:r>
              <a:rPr lang="en-US" sz="2400" dirty="0" smtClean="0"/>
              <a:t>There is only a sign-in, not a sign-out.</a:t>
            </a:r>
          </a:p>
          <a:p>
            <a:r>
              <a:rPr lang="en-US" sz="2400" dirty="0" smtClean="0"/>
              <a:t>Estimate your service, rounding up your hours to the next whole hour.</a:t>
            </a:r>
          </a:p>
          <a:p>
            <a:r>
              <a:rPr lang="en-US" sz="2400" dirty="0" smtClean="0"/>
              <a:t>If your estimate differs from actual, please inform Voluntary Service Ext: 7621.</a:t>
            </a:r>
          </a:p>
          <a:p>
            <a:r>
              <a:rPr lang="en-US" sz="2400" dirty="0" smtClean="0"/>
              <a:t>Your Volunteer hours are tracked for awards/recognition and also to quantify the value of volunteer contributions.  You must always sign in.</a:t>
            </a:r>
          </a:p>
          <a:p>
            <a:r>
              <a:rPr lang="en-US" sz="2400" dirty="0" smtClean="0"/>
              <a:t>If you are a member of more than one organization, please specify/select the organization to receive credit.</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4126977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Parking</a:t>
            </a:r>
            <a:endParaRPr lang="en-US" dirty="0"/>
          </a:p>
        </p:txBody>
      </p:sp>
      <p:sp>
        <p:nvSpPr>
          <p:cNvPr id="3" name="Content Placeholder 2"/>
          <p:cNvSpPr>
            <a:spLocks noGrp="1"/>
          </p:cNvSpPr>
          <p:nvPr>
            <p:ph idx="1"/>
          </p:nvPr>
        </p:nvSpPr>
        <p:spPr/>
        <p:txBody>
          <a:bodyPr>
            <a:normAutofit/>
          </a:bodyPr>
          <a:lstStyle/>
          <a:p>
            <a:r>
              <a:rPr lang="en-US" sz="2800" dirty="0" smtClean="0"/>
              <a:t>You may utilize the complimentary valet parking.  Be mindful tips are not accepted by valet staff.</a:t>
            </a:r>
          </a:p>
          <a:p>
            <a:r>
              <a:rPr lang="en-US" sz="2800" dirty="0" smtClean="0"/>
              <a:t>You may also obtain a </a:t>
            </a:r>
            <a:r>
              <a:rPr lang="en-US" sz="2800" dirty="0" err="1" smtClean="0"/>
              <a:t>Centra</a:t>
            </a:r>
            <a:r>
              <a:rPr lang="en-US" sz="2800" dirty="0" smtClean="0"/>
              <a:t> Bus Pass, free of charge, for VA use only and park at the Armory.  Please see a Voluntary Service staff member for a pass.  </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9001462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Meals </a:t>
            </a:r>
            <a:endParaRPr lang="en-US" dirty="0"/>
          </a:p>
        </p:txBody>
      </p:sp>
      <p:sp>
        <p:nvSpPr>
          <p:cNvPr id="3" name="Content Placeholder 2"/>
          <p:cNvSpPr>
            <a:spLocks noGrp="1"/>
          </p:cNvSpPr>
          <p:nvPr>
            <p:ph idx="1"/>
          </p:nvPr>
        </p:nvSpPr>
        <p:spPr/>
        <p:txBody>
          <a:bodyPr>
            <a:normAutofit/>
          </a:bodyPr>
          <a:lstStyle/>
          <a:p>
            <a:r>
              <a:rPr lang="en-US" sz="2400" dirty="0" smtClean="0"/>
              <a:t>Meals are available for volunteers at the VA Medical Center who volunteer four (4) or more hours a day.</a:t>
            </a:r>
          </a:p>
          <a:p>
            <a:r>
              <a:rPr lang="en-US" sz="2400" dirty="0" smtClean="0"/>
              <a:t>You must sign in at the kiosk to receive your ticket.</a:t>
            </a:r>
          </a:p>
          <a:p>
            <a:r>
              <a:rPr lang="en-US" sz="2400" dirty="0" smtClean="0"/>
              <a:t>Ticket must be presented to the cashier in the café upon check –out.</a:t>
            </a:r>
          </a:p>
          <a:p>
            <a:r>
              <a:rPr lang="en-US" sz="2400" dirty="0" smtClean="0"/>
              <a:t>Meal tickets are good for up to $8.00 at the Canteen or the coffee shop.  No change will be given and it is the responsibility of the Volunteer to pay the overage.</a:t>
            </a:r>
          </a:p>
          <a:p>
            <a:r>
              <a:rPr lang="en-US" sz="2400" dirty="0" smtClean="0"/>
              <a:t>Meal tickets can only be used for food and are good for one use only. </a:t>
            </a:r>
          </a:p>
          <a:p>
            <a:pPr marL="0" indent="0">
              <a:buNone/>
            </a:pPr>
            <a:endParaRPr lang="en-US" sz="2400" dirty="0" smtClean="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32037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Investigations</a:t>
            </a:r>
            <a:endParaRPr lang="en-US" dirty="0"/>
          </a:p>
        </p:txBody>
      </p:sp>
      <p:sp>
        <p:nvSpPr>
          <p:cNvPr id="3" name="Content Placeholder 2"/>
          <p:cNvSpPr>
            <a:spLocks noGrp="1"/>
          </p:cNvSpPr>
          <p:nvPr>
            <p:ph idx="1"/>
          </p:nvPr>
        </p:nvSpPr>
        <p:spPr/>
        <p:txBody>
          <a:bodyPr>
            <a:normAutofit/>
          </a:bodyPr>
          <a:lstStyle/>
          <a:p>
            <a:r>
              <a:rPr lang="en-US" sz="2800" dirty="0" smtClean="0"/>
              <a:t>Background investigations are performed on all adult Volunteers.</a:t>
            </a:r>
          </a:p>
          <a:p>
            <a:r>
              <a:rPr lang="en-US" sz="2800" dirty="0" smtClean="0"/>
              <a:t>Volunteers under the age of 18 will not have background investigations performed.</a:t>
            </a:r>
          </a:p>
          <a:p>
            <a:r>
              <a:rPr lang="en-US" sz="2800" dirty="0" smtClean="0"/>
              <a:t>Results are reviewed case by case.  </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63140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Volunteer ID Cards</a:t>
            </a:r>
            <a:endParaRPr lang="en-US" dirty="0"/>
          </a:p>
        </p:txBody>
      </p:sp>
      <p:sp>
        <p:nvSpPr>
          <p:cNvPr id="3" name="Content Placeholder 2"/>
          <p:cNvSpPr>
            <a:spLocks noGrp="1"/>
          </p:cNvSpPr>
          <p:nvPr>
            <p:ph idx="1"/>
          </p:nvPr>
        </p:nvSpPr>
        <p:spPr/>
        <p:txBody>
          <a:bodyPr>
            <a:normAutofit/>
          </a:bodyPr>
          <a:lstStyle/>
          <a:p>
            <a:r>
              <a:rPr lang="en-US" sz="2400" dirty="0" smtClean="0"/>
              <a:t>Approved Volunteers have ID cards issued by the PIV office once your background has cleared.</a:t>
            </a:r>
          </a:p>
          <a:p>
            <a:r>
              <a:rPr lang="en-US" sz="2400" dirty="0" smtClean="0"/>
              <a:t>Volunteer ID’s must be worn at all times while volunteering at the VA Medical Center.  </a:t>
            </a:r>
          </a:p>
          <a:p>
            <a:r>
              <a:rPr lang="en-US" sz="2400" dirty="0" smtClean="0"/>
              <a:t>ID badges must not be worn when off duty.</a:t>
            </a:r>
          </a:p>
          <a:p>
            <a:r>
              <a:rPr lang="en-US" sz="2400" dirty="0" smtClean="0"/>
              <a:t>ID badges are the property of the US Government.  You must return your badge to Voluntary Service if you stop volunteering or upon request.</a:t>
            </a:r>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8121090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Infection Control</a:t>
            </a:r>
            <a:endParaRPr lang="en-US" dirty="0"/>
          </a:p>
        </p:txBody>
      </p:sp>
      <p:sp>
        <p:nvSpPr>
          <p:cNvPr id="3" name="Content Placeholder 2"/>
          <p:cNvSpPr>
            <a:spLocks noGrp="1"/>
          </p:cNvSpPr>
          <p:nvPr>
            <p:ph idx="1"/>
          </p:nvPr>
        </p:nvSpPr>
        <p:spPr/>
        <p:txBody>
          <a:bodyPr/>
          <a:lstStyle/>
          <a:p>
            <a:r>
              <a:rPr lang="en-US" sz="2400" dirty="0" smtClean="0"/>
              <a:t>Infection Control practices include:</a:t>
            </a:r>
          </a:p>
          <a:p>
            <a:r>
              <a:rPr lang="en-US" sz="2400" dirty="0" smtClean="0"/>
              <a:t>Sneezing or coughing into a tissue or upper sleeve, rather than into your hands, discard the tissue into the wastebasket and then wash your hands.</a:t>
            </a:r>
          </a:p>
          <a:p>
            <a:r>
              <a:rPr lang="en-US" sz="2400" dirty="0" smtClean="0"/>
              <a:t>Avoiding patient contact when you have a respiratory infection or cold.</a:t>
            </a:r>
          </a:p>
          <a:p>
            <a:r>
              <a:rPr lang="en-US" sz="2400" dirty="0" smtClean="0"/>
              <a:t>Stay home when you have symptoms such as vomiting, fever, skin rash, the flu or any other symptoms.</a:t>
            </a:r>
          </a:p>
          <a:p>
            <a:r>
              <a:rPr lang="en-US" sz="2400" dirty="0" smtClean="0"/>
              <a:t>Keeping appropriate vaccinations current (influenza, tetanus, etc.)</a:t>
            </a:r>
          </a:p>
          <a:p>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6184730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Hygiene</a:t>
            </a:r>
            <a:endParaRPr lang="en-US" dirty="0"/>
          </a:p>
        </p:txBody>
      </p:sp>
      <p:sp>
        <p:nvSpPr>
          <p:cNvPr id="3" name="Content Placeholder 2"/>
          <p:cNvSpPr>
            <a:spLocks noGrp="1"/>
          </p:cNvSpPr>
          <p:nvPr>
            <p:ph idx="1"/>
          </p:nvPr>
        </p:nvSpPr>
        <p:spPr/>
        <p:txBody>
          <a:bodyPr>
            <a:noAutofit/>
          </a:bodyPr>
          <a:lstStyle/>
          <a:p>
            <a:r>
              <a:rPr lang="en-US" sz="2800" dirty="0" smtClean="0"/>
              <a:t>Hand hygiene is the most effective way to prevent the spread of germs and infections.</a:t>
            </a:r>
          </a:p>
          <a:p>
            <a:r>
              <a:rPr lang="en-US" sz="2800" dirty="0" smtClean="0"/>
              <a:t>Handwashing techniques include;</a:t>
            </a:r>
          </a:p>
          <a:p>
            <a:r>
              <a:rPr lang="en-US" sz="2800" dirty="0" smtClean="0"/>
              <a:t>Wet Hands</a:t>
            </a:r>
          </a:p>
          <a:p>
            <a:r>
              <a:rPr lang="en-US" sz="2800" dirty="0" smtClean="0"/>
              <a:t>Apply Soap</a:t>
            </a:r>
          </a:p>
          <a:p>
            <a:r>
              <a:rPr lang="en-US" sz="2800" dirty="0" smtClean="0"/>
              <a:t>Work up a lather for 15 seconds</a:t>
            </a:r>
          </a:p>
          <a:p>
            <a:r>
              <a:rPr lang="en-US" sz="2800" dirty="0" smtClean="0"/>
              <a:t>Rinse hands</a:t>
            </a:r>
          </a:p>
          <a:p>
            <a:r>
              <a:rPr lang="en-US" sz="2800" dirty="0" smtClean="0"/>
              <a:t>Dry hands with paper towel</a:t>
            </a:r>
          </a:p>
          <a:p>
            <a:r>
              <a:rPr lang="en-US" sz="2800" dirty="0" smtClean="0"/>
              <a:t>Turn off water faucet with paper towel</a:t>
            </a:r>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804955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Hygiene</a:t>
            </a:r>
            <a:endParaRPr lang="en-US" dirty="0"/>
          </a:p>
        </p:txBody>
      </p:sp>
      <p:sp>
        <p:nvSpPr>
          <p:cNvPr id="3" name="Content Placeholder 2"/>
          <p:cNvSpPr>
            <a:spLocks noGrp="1"/>
          </p:cNvSpPr>
          <p:nvPr>
            <p:ph idx="1"/>
          </p:nvPr>
        </p:nvSpPr>
        <p:spPr/>
        <p:txBody>
          <a:bodyPr>
            <a:normAutofit/>
          </a:bodyPr>
          <a:lstStyle/>
          <a:p>
            <a:r>
              <a:rPr lang="en-US" sz="2800" dirty="0" smtClean="0"/>
              <a:t>You must wash your hands:</a:t>
            </a:r>
          </a:p>
          <a:p>
            <a:r>
              <a:rPr lang="en-US" sz="2800" dirty="0" smtClean="0"/>
              <a:t>Before and after work shifts</a:t>
            </a:r>
          </a:p>
          <a:p>
            <a:r>
              <a:rPr lang="en-US" sz="2800" dirty="0" smtClean="0"/>
              <a:t>Before and after each contact with a patient or objects used by the patient (i.e. wheelchairs)</a:t>
            </a:r>
          </a:p>
          <a:p>
            <a:r>
              <a:rPr lang="en-US" sz="2800" dirty="0" smtClean="0"/>
              <a:t>Before eating, drinking or handling food</a:t>
            </a:r>
          </a:p>
          <a:p>
            <a:r>
              <a:rPr lang="en-US" sz="2800" dirty="0" smtClean="0"/>
              <a:t>After restroom use, smoking, eating, grooming, touching face, hair and money</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263460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Hygiene</a:t>
            </a:r>
            <a:endParaRPr lang="en-US" dirty="0"/>
          </a:p>
        </p:txBody>
      </p:sp>
      <p:sp>
        <p:nvSpPr>
          <p:cNvPr id="3" name="Content Placeholder 2"/>
          <p:cNvSpPr>
            <a:spLocks noGrp="1"/>
          </p:cNvSpPr>
          <p:nvPr>
            <p:ph idx="1"/>
          </p:nvPr>
        </p:nvSpPr>
        <p:spPr/>
        <p:txBody>
          <a:bodyPr>
            <a:normAutofit/>
          </a:bodyPr>
          <a:lstStyle/>
          <a:p>
            <a:r>
              <a:rPr lang="en-US" sz="2800" dirty="0" smtClean="0"/>
              <a:t>Alcohol sanitizers are effective and may be used instead of soap and water unless your hands are dirty or contaminated.</a:t>
            </a:r>
          </a:p>
          <a:p>
            <a:r>
              <a:rPr lang="en-US" sz="2800" dirty="0" smtClean="0"/>
              <a:t>Hand sanitizer dispensers are located outside of each inpatient area and room as well as other common locations.</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663328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a:t>
            </a:r>
            <a:endParaRPr lang="en-US" dirty="0"/>
          </a:p>
        </p:txBody>
      </p:sp>
      <p:sp>
        <p:nvSpPr>
          <p:cNvPr id="3" name="Content Placeholder 2"/>
          <p:cNvSpPr>
            <a:spLocks noGrp="1"/>
          </p:cNvSpPr>
          <p:nvPr>
            <p:ph idx="1"/>
          </p:nvPr>
        </p:nvSpPr>
        <p:spPr/>
        <p:txBody>
          <a:bodyPr/>
          <a:lstStyle/>
          <a:p>
            <a:r>
              <a:rPr lang="en-US" sz="2000" dirty="0" smtClean="0"/>
              <a:t>Our program requires 100 hours minimum commitment.  If you cannot make this commitment, please STOP now and call or email us to talk about short-term needs.</a:t>
            </a:r>
          </a:p>
          <a:p>
            <a:pPr marL="0" indent="0">
              <a:buNone/>
            </a:pPr>
            <a:endParaRPr lang="en-US" sz="2000" dirty="0" smtClean="0"/>
          </a:p>
          <a:p>
            <a:r>
              <a:rPr lang="en-US" sz="2000" dirty="0" smtClean="0"/>
              <a:t>Talk to us if:</a:t>
            </a:r>
          </a:p>
          <a:p>
            <a:pPr lvl="1"/>
            <a:r>
              <a:rPr lang="en-US" sz="2000" dirty="0" smtClean="0"/>
              <a:t>Your personal/work schedule changes and you need to change your assignment schedule.</a:t>
            </a:r>
          </a:p>
          <a:p>
            <a:pPr lvl="1"/>
            <a:r>
              <a:rPr lang="en-US" sz="2000" dirty="0" smtClean="0"/>
              <a:t>You aren’t enjoying your assignment.  We are happy to try to find something different.</a:t>
            </a:r>
          </a:p>
          <a:p>
            <a:pPr lvl="1"/>
            <a:endParaRPr lang="en-US" sz="2000" dirty="0" smtClean="0"/>
          </a:p>
          <a:p>
            <a:r>
              <a:rPr lang="en-US" sz="2000" dirty="0" smtClean="0"/>
              <a:t>Follow the rules!  Note most of what you’ll find here are health care rules, which are designed for patient safety.</a:t>
            </a:r>
            <a:endParaRPr lang="en-US" sz="20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3447640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Isolation Precaution</a:t>
            </a:r>
            <a:endParaRPr lang="en-US" dirty="0"/>
          </a:p>
        </p:txBody>
      </p:sp>
      <p:sp>
        <p:nvSpPr>
          <p:cNvPr id="3" name="Content Placeholder 2"/>
          <p:cNvSpPr>
            <a:spLocks noGrp="1"/>
          </p:cNvSpPr>
          <p:nvPr>
            <p:ph idx="1"/>
          </p:nvPr>
        </p:nvSpPr>
        <p:spPr/>
        <p:txBody>
          <a:bodyPr>
            <a:normAutofit/>
          </a:bodyPr>
          <a:lstStyle/>
          <a:p>
            <a:r>
              <a:rPr lang="en-US" sz="2800" dirty="0" smtClean="0"/>
              <a:t>Isolation precaution prevents the spread of infection among patients, hospital personnel, volunteers and visitors.</a:t>
            </a:r>
          </a:p>
          <a:p>
            <a:r>
              <a:rPr lang="en-US" sz="2800" dirty="0" smtClean="0"/>
              <a:t>Volunteers will not enter any patient’s room marked with a precaution sign.  Ask nursing staff for assistance if you have any questions.</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3611566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Confidentiality and Privacy</a:t>
            </a:r>
            <a:endParaRPr lang="en-US" dirty="0"/>
          </a:p>
        </p:txBody>
      </p:sp>
      <p:sp>
        <p:nvSpPr>
          <p:cNvPr id="3" name="Content Placeholder 2"/>
          <p:cNvSpPr>
            <a:spLocks noGrp="1"/>
          </p:cNvSpPr>
          <p:nvPr>
            <p:ph idx="1"/>
          </p:nvPr>
        </p:nvSpPr>
        <p:spPr/>
        <p:txBody>
          <a:bodyPr/>
          <a:lstStyle/>
          <a:p>
            <a:r>
              <a:rPr lang="en-US" sz="2800" dirty="0" smtClean="0"/>
              <a:t>What is Patient Confidentiality?</a:t>
            </a:r>
          </a:p>
          <a:p>
            <a:pPr lvl="1"/>
            <a:r>
              <a:rPr lang="en-US" dirty="0" smtClean="0"/>
              <a:t>The obligation of others to keep an individual’s personal information protected, disclosing it only within the bounds of professional and legal standard.</a:t>
            </a:r>
          </a:p>
          <a:p>
            <a:pPr lvl="1"/>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269037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Confidentiality and Privacy</a:t>
            </a:r>
            <a:endParaRPr lang="en-US" dirty="0"/>
          </a:p>
        </p:txBody>
      </p:sp>
      <p:sp>
        <p:nvSpPr>
          <p:cNvPr id="3" name="Content Placeholder 2"/>
          <p:cNvSpPr>
            <a:spLocks noGrp="1"/>
          </p:cNvSpPr>
          <p:nvPr>
            <p:ph idx="1"/>
          </p:nvPr>
        </p:nvSpPr>
        <p:spPr/>
        <p:txBody>
          <a:bodyPr>
            <a:normAutofit/>
          </a:bodyPr>
          <a:lstStyle/>
          <a:p>
            <a:r>
              <a:rPr lang="en-US" sz="2800" dirty="0" smtClean="0"/>
              <a:t>What is Patient Privacy?</a:t>
            </a:r>
          </a:p>
          <a:p>
            <a:pPr lvl="1"/>
            <a:r>
              <a:rPr lang="en-US" dirty="0" smtClean="0"/>
              <a:t>Freedom from unjustified intrusion into one’s personal life</a:t>
            </a:r>
          </a:p>
          <a:p>
            <a:pPr lvl="1"/>
            <a:endParaRPr lang="en-US" dirty="0"/>
          </a:p>
          <a:p>
            <a:pPr marL="457200" lvl="1" indent="0">
              <a:buNone/>
            </a:pPr>
            <a:r>
              <a:rPr lang="en-US" u="sng" dirty="0" smtClean="0"/>
              <a:t>What is the Difference?  </a:t>
            </a:r>
            <a:r>
              <a:rPr lang="en-US" dirty="0" smtClean="0"/>
              <a:t>Looking into records without a “need to know” is a privacy violation.  Sharing protected information, whether or not you have a need to know it, is a confidentiality violation.</a:t>
            </a:r>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232688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your responsibilities?</a:t>
            </a:r>
            <a:endParaRPr lang="en-US" dirty="0"/>
          </a:p>
        </p:txBody>
      </p:sp>
      <p:sp>
        <p:nvSpPr>
          <p:cNvPr id="3" name="Content Placeholder 2"/>
          <p:cNvSpPr>
            <a:spLocks noGrp="1"/>
          </p:cNvSpPr>
          <p:nvPr>
            <p:ph idx="1"/>
          </p:nvPr>
        </p:nvSpPr>
        <p:spPr/>
        <p:txBody>
          <a:bodyPr>
            <a:normAutofit/>
          </a:bodyPr>
          <a:lstStyle/>
          <a:p>
            <a:r>
              <a:rPr lang="en-US" sz="2400" dirty="0" smtClean="0"/>
              <a:t>“Volunteers, as WOC employees, are subject to the provisions of the Privacy Act (5 U.S.C. 552a and 38 U.S.C. Sections 5701/7332) and all VA regulations implementing that statute.  Accordingly, volunteers must assist VA staff in safeguarding the privacy of patient information accessed during the course of their duties at the VA facility.  Volunteers are not exempt from prosecution or fine in the case of an unlawful release of patient information”. – VHA Handbook Section 7a</a:t>
            </a:r>
          </a:p>
          <a:p>
            <a:r>
              <a:rPr lang="en-US" sz="2400" dirty="0" smtClean="0"/>
              <a:t>Unauthorized request for or release of confidential patient information is considered a misdemeanor and subject to up to $5,000 fine.</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427169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Your Responsibilities?</a:t>
            </a:r>
            <a:endParaRPr lang="en-US" dirty="0"/>
          </a:p>
        </p:txBody>
      </p:sp>
      <p:sp>
        <p:nvSpPr>
          <p:cNvPr id="3" name="Content Placeholder 2"/>
          <p:cNvSpPr>
            <a:spLocks noGrp="1"/>
          </p:cNvSpPr>
          <p:nvPr>
            <p:ph idx="1"/>
          </p:nvPr>
        </p:nvSpPr>
        <p:spPr/>
        <p:txBody>
          <a:bodyPr>
            <a:normAutofit/>
          </a:bodyPr>
          <a:lstStyle/>
          <a:p>
            <a:r>
              <a:rPr lang="en-US" sz="2400" dirty="0" smtClean="0"/>
              <a:t>As a VA Volunteer, you are required to protect information from release and to ensure the confidentiality, integrity and security of health information.</a:t>
            </a:r>
          </a:p>
          <a:p>
            <a:r>
              <a:rPr lang="en-US" sz="2400" dirty="0" smtClean="0"/>
              <a:t>If you accidentally obtain confidential information, do not release, return to sender.</a:t>
            </a:r>
          </a:p>
          <a:p>
            <a:r>
              <a:rPr lang="en-US" sz="2400" dirty="0" smtClean="0"/>
              <a:t>If you have a volunteer assignment requiring computer access, you are agreeing and accepting the responsibility of protecting VA information when you are to the Rules of Behavior.</a:t>
            </a:r>
          </a:p>
          <a:p>
            <a:r>
              <a:rPr lang="en-US" sz="2400" dirty="0" smtClean="0"/>
              <a:t>If you see a security breach (unauthorized use, suspect, fraud or see/find PHI) report it immediately to the Privacy Officer.</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4268520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Cameras, Video Equipment, etc.</a:t>
            </a:r>
            <a:endParaRPr lang="en-US" dirty="0"/>
          </a:p>
        </p:txBody>
      </p:sp>
      <p:sp>
        <p:nvSpPr>
          <p:cNvPr id="3" name="Content Placeholder 2"/>
          <p:cNvSpPr>
            <a:spLocks noGrp="1"/>
          </p:cNvSpPr>
          <p:nvPr>
            <p:ph idx="1"/>
          </p:nvPr>
        </p:nvSpPr>
        <p:spPr/>
        <p:txBody>
          <a:bodyPr>
            <a:normAutofit/>
          </a:bodyPr>
          <a:lstStyle/>
          <a:p>
            <a:r>
              <a:rPr lang="en-US" sz="2800" dirty="0" smtClean="0"/>
              <a:t>Patient privacy includes the right to not be photographed without consent.  Please respect our Veteran’s privacy by refraining from taking any pictures.</a:t>
            </a:r>
          </a:p>
          <a:p>
            <a:r>
              <a:rPr lang="en-US" sz="2800" dirty="0" smtClean="0"/>
              <a:t>Public Affairs and Community Relations staff have forms to be filled out by a Veteran giving their authorization to be photographed.  Photographs of Veterans are never to be taken unless these forms are signed.</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540920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Abuse</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Patient abuse or neglect is any action or failure to act which causes unreasonable suffering or harm to the patient.</a:t>
            </a:r>
          </a:p>
          <a:p>
            <a:r>
              <a:rPr lang="en-US" sz="2800" dirty="0" smtClean="0"/>
              <a:t>It is the policy of the VA no patient is to be mistreated or abused in any way: physically, psychologically, sexually or verbally by any employee, volunteer, student or visitor.</a:t>
            </a:r>
          </a:p>
          <a:p>
            <a:r>
              <a:rPr lang="en-US" sz="2800" dirty="0" smtClean="0"/>
              <a:t>Volunteers who witness any kind of abuse toward a patient must promptly report it to their immediate supervisor or the VAVS staff and be prepared to write a statement</a:t>
            </a:r>
            <a:r>
              <a:rPr lang="en-US" sz="2400" dirty="0" smtClean="0"/>
              <a:t>.</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200689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Doing What’s Right</a:t>
            </a:r>
            <a:endParaRPr lang="en-US" dirty="0"/>
          </a:p>
        </p:txBody>
      </p:sp>
      <p:sp>
        <p:nvSpPr>
          <p:cNvPr id="3" name="Content Placeholder 2"/>
          <p:cNvSpPr>
            <a:spLocks noGrp="1"/>
          </p:cNvSpPr>
          <p:nvPr>
            <p:ph idx="1"/>
          </p:nvPr>
        </p:nvSpPr>
        <p:spPr/>
        <p:txBody>
          <a:bodyPr>
            <a:normAutofit/>
          </a:bodyPr>
          <a:lstStyle/>
          <a:p>
            <a:r>
              <a:rPr lang="en-US" sz="2400" dirty="0" smtClean="0"/>
              <a:t>Be respectful to everyone you work with including patients, co-workers, supervisors, staff members and affiliates.</a:t>
            </a:r>
          </a:p>
          <a:p>
            <a:r>
              <a:rPr lang="en-US" sz="2400" dirty="0" smtClean="0"/>
              <a:t>Provide constructive feedback sensitively; be empathetic.</a:t>
            </a:r>
          </a:p>
          <a:p>
            <a:r>
              <a:rPr lang="en-US" sz="2400" dirty="0" smtClean="0"/>
              <a:t>Compose yourself professionally.</a:t>
            </a:r>
          </a:p>
          <a:p>
            <a:r>
              <a:rPr lang="en-US" sz="2400" dirty="0" smtClean="0"/>
              <a:t>Be reliable.  Keep your word with your assignments.</a:t>
            </a:r>
          </a:p>
          <a:p>
            <a:r>
              <a:rPr lang="en-US" sz="2400" dirty="0" smtClean="0"/>
              <a:t>Contribute your best to enhance and maintain the integrity of the VA.</a:t>
            </a:r>
          </a:p>
          <a:p>
            <a:r>
              <a:rPr lang="en-US" sz="2400" dirty="0" smtClean="0"/>
              <a:t>Demonstrate courteous, warm and kind behaviors in every interaction</a:t>
            </a:r>
          </a:p>
          <a:p>
            <a:r>
              <a:rPr lang="en-US" sz="2400" dirty="0" smtClean="0"/>
              <a:t>Use appropriate language and avoid vulgar behavior.</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4949710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 Religion and Money</a:t>
            </a:r>
            <a:endParaRPr lang="en-US" dirty="0"/>
          </a:p>
        </p:txBody>
      </p:sp>
      <p:sp>
        <p:nvSpPr>
          <p:cNvPr id="3" name="Content Placeholder 2"/>
          <p:cNvSpPr>
            <a:spLocks noGrp="1"/>
          </p:cNvSpPr>
          <p:nvPr>
            <p:ph idx="1"/>
          </p:nvPr>
        </p:nvSpPr>
        <p:spPr/>
        <p:txBody>
          <a:bodyPr>
            <a:normAutofit/>
          </a:bodyPr>
          <a:lstStyle/>
          <a:p>
            <a:r>
              <a:rPr lang="en-US" sz="2400" dirty="0" smtClean="0"/>
              <a:t>Because VA facilities are voter registration stations, no material (including clothing) can be brought into the facility by VA staff/volunteers promoting a party or candidate.</a:t>
            </a:r>
          </a:p>
          <a:p>
            <a:r>
              <a:rPr lang="en-US" sz="2400" dirty="0" smtClean="0"/>
              <a:t>Only VA Chaplains can provide spiritual guidance.</a:t>
            </a:r>
          </a:p>
          <a:p>
            <a:r>
              <a:rPr lang="en-US" sz="2400" dirty="0" smtClean="0"/>
              <a:t>Volunteers cannot engage in any financial transaction with a Veteran patient to include sales, loans, gifts, check cashing and money handling. Gratuities are prohibited.</a:t>
            </a:r>
          </a:p>
          <a:p>
            <a:r>
              <a:rPr lang="en-US" sz="2400" b="1" i="1" u="sng" dirty="0" smtClean="0">
                <a:latin typeface="+mj-lt"/>
              </a:rPr>
              <a:t>Only VA Voluntary Service can accept donations.</a:t>
            </a:r>
          </a:p>
          <a:p>
            <a:r>
              <a:rPr lang="en-US" sz="2400" dirty="0" smtClean="0">
                <a:latin typeface="+mj-lt"/>
              </a:rPr>
              <a:t>If you see a compliance issue, inform Voluntary Service or our Compliance Officer. </a:t>
            </a:r>
            <a:endParaRPr lang="en-US" sz="2400" dirty="0">
              <a:latin typeface="+mj-lt"/>
            </a:endParaRPr>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6602467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Sexual Harassment?</a:t>
            </a:r>
            <a:endParaRPr lang="en-US" dirty="0"/>
          </a:p>
        </p:txBody>
      </p:sp>
      <p:sp>
        <p:nvSpPr>
          <p:cNvPr id="3" name="Content Placeholder 2"/>
          <p:cNvSpPr>
            <a:spLocks noGrp="1"/>
          </p:cNvSpPr>
          <p:nvPr>
            <p:ph idx="1"/>
          </p:nvPr>
        </p:nvSpPr>
        <p:spPr/>
        <p:txBody>
          <a:bodyPr>
            <a:normAutofit/>
          </a:bodyPr>
          <a:lstStyle/>
          <a:p>
            <a:r>
              <a:rPr lang="en-US" sz="2400" dirty="0" smtClean="0"/>
              <a:t>Sexually-oriented verbal kidding, teasing or jokes.</a:t>
            </a:r>
          </a:p>
          <a:p>
            <a:r>
              <a:rPr lang="en-US" sz="2400" dirty="0" smtClean="0"/>
              <a:t>Repeated sexual flirtations, advances or propositions.</a:t>
            </a:r>
          </a:p>
          <a:p>
            <a:r>
              <a:rPr lang="en-US" sz="2400" dirty="0" smtClean="0"/>
              <a:t>Continued or repeated verbal abuse of a sexual nature.</a:t>
            </a:r>
          </a:p>
          <a:p>
            <a:r>
              <a:rPr lang="en-US" sz="2400" dirty="0" smtClean="0"/>
              <a:t>Graphic or degrading comments about an individual or the individual’s appearance.</a:t>
            </a:r>
          </a:p>
          <a:p>
            <a:r>
              <a:rPr lang="en-US" sz="2400" dirty="0" smtClean="0"/>
              <a:t>Display of sexually suggestive objects or pictures.</a:t>
            </a:r>
          </a:p>
          <a:p>
            <a:r>
              <a:rPr lang="en-US" sz="2400" dirty="0" smtClean="0"/>
              <a:t>Subtle pressure for sexual activity.</a:t>
            </a:r>
          </a:p>
          <a:p>
            <a:r>
              <a:rPr lang="en-US" sz="2400" dirty="0" smtClean="0"/>
              <a:t>Unwanted physical contact such as patting, hugging, pinching or bruising against another’s body.</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93191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 Structure</a:t>
            </a:r>
            <a:endParaRPr lang="en-US" dirty="0"/>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5600" y="1676400"/>
            <a:ext cx="3175664" cy="1676400"/>
          </a:xfrm>
          <a:prstGeom prst="rect">
            <a:avLst/>
          </a:prstGeom>
          <a:solidFill>
            <a:schemeClr val="accent1"/>
          </a:solidFill>
          <a:ln>
            <a:noFill/>
          </a:ln>
          <a:extLst/>
        </p:spPr>
      </p:pic>
      <p:sp>
        <p:nvSpPr>
          <p:cNvPr id="5" name="Rectangle 4"/>
          <p:cNvSpPr/>
          <p:nvPr/>
        </p:nvSpPr>
        <p:spPr>
          <a:xfrm>
            <a:off x="2743200" y="1600200"/>
            <a:ext cx="3505200"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11"/>
          </p:nvPr>
        </p:nvSpPr>
        <p:spPr>
          <a:xfrm>
            <a:off x="3124200" y="6340475"/>
            <a:ext cx="2895600" cy="365125"/>
          </a:xfrm>
        </p:spPr>
        <p:txBody>
          <a:bodyPr/>
          <a:lstStyle/>
          <a:p>
            <a:r>
              <a:rPr lang="en-US" dirty="0" smtClean="0"/>
              <a:t>"The Price of Freedom is Visible Here"</a:t>
            </a:r>
            <a:endParaRPr lang="en-US" dirty="0"/>
          </a:p>
        </p:txBody>
      </p:sp>
      <p:sp>
        <p:nvSpPr>
          <p:cNvPr id="9" name="TextBox 8"/>
          <p:cNvSpPr txBox="1"/>
          <p:nvPr/>
        </p:nvSpPr>
        <p:spPr>
          <a:xfrm>
            <a:off x="2895600" y="1828800"/>
            <a:ext cx="3238500" cy="1200329"/>
          </a:xfrm>
          <a:prstGeom prst="rect">
            <a:avLst/>
          </a:prstGeom>
          <a:noFill/>
        </p:spPr>
        <p:txBody>
          <a:bodyPr wrap="square" rtlCol="0">
            <a:spAutoFit/>
          </a:bodyPr>
          <a:lstStyle/>
          <a:p>
            <a:r>
              <a:rPr lang="en-US" sz="3600" b="1" dirty="0" smtClean="0">
                <a:solidFill>
                  <a:schemeClr val="bg1"/>
                </a:solidFill>
              </a:rPr>
              <a:t>Department of Veterans Affairs</a:t>
            </a:r>
            <a:endParaRPr lang="en-US" sz="3600" b="1" dirty="0">
              <a:solidFill>
                <a:schemeClr val="bg1"/>
              </a:solidFill>
            </a:endParaRPr>
          </a:p>
        </p:txBody>
      </p:sp>
      <p:cxnSp>
        <p:nvCxnSpPr>
          <p:cNvPr id="11" name="Straight Connector 10"/>
          <p:cNvCxnSpPr/>
          <p:nvPr/>
        </p:nvCxnSpPr>
        <p:spPr>
          <a:xfrm flipV="1">
            <a:off x="4648200" y="3124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1066800" y="3810000"/>
            <a:ext cx="3581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800600" y="38100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4648200" y="3810000"/>
            <a:ext cx="152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66800" y="3810000"/>
            <a:ext cx="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81000" y="4267200"/>
            <a:ext cx="16764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Veterans Benefits Administration</a:t>
            </a:r>
            <a:endParaRPr lang="en-US" dirty="0"/>
          </a:p>
        </p:txBody>
      </p:sp>
      <p:sp>
        <p:nvSpPr>
          <p:cNvPr id="26" name="Hexagon 25"/>
          <p:cNvSpPr/>
          <p:nvPr/>
        </p:nvSpPr>
        <p:spPr>
          <a:xfrm>
            <a:off x="3657600" y="4267200"/>
            <a:ext cx="2209800" cy="16002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Veterans Health Administration</a:t>
            </a:r>
            <a:endParaRPr lang="en-US" dirty="0"/>
          </a:p>
        </p:txBody>
      </p:sp>
      <p:cxnSp>
        <p:nvCxnSpPr>
          <p:cNvPr id="28" name="Straight Connector 27"/>
          <p:cNvCxnSpPr/>
          <p:nvPr/>
        </p:nvCxnSpPr>
        <p:spPr>
          <a:xfrm>
            <a:off x="4648200" y="38100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305800" y="38100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73" name="Straight Connector 3072"/>
          <p:cNvCxnSpPr/>
          <p:nvPr/>
        </p:nvCxnSpPr>
        <p:spPr>
          <a:xfrm>
            <a:off x="7924800" y="3810000"/>
            <a:ext cx="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3077" name="Oval 3076"/>
          <p:cNvSpPr/>
          <p:nvPr/>
        </p:nvSpPr>
        <p:spPr>
          <a:xfrm>
            <a:off x="6781800" y="4261757"/>
            <a:ext cx="2209800" cy="16056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National Cemetery Administration</a:t>
            </a:r>
            <a:endParaRPr lang="en-US" dirty="0"/>
          </a:p>
        </p:txBody>
      </p:sp>
    </p:spTree>
    <p:extLst>
      <p:ext uri="{BB962C8B-B14F-4D97-AF65-F5344CB8AC3E}">
        <p14:creationId xmlns:p14="http://schemas.microsoft.com/office/powerpoint/2010/main" val="37672744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 Do If You Experience Sexual Harassment</a:t>
            </a:r>
            <a:endParaRPr lang="en-US" dirty="0"/>
          </a:p>
        </p:txBody>
      </p:sp>
      <p:sp>
        <p:nvSpPr>
          <p:cNvPr id="3" name="Content Placeholder 2"/>
          <p:cNvSpPr>
            <a:spLocks noGrp="1"/>
          </p:cNvSpPr>
          <p:nvPr>
            <p:ph idx="1"/>
          </p:nvPr>
        </p:nvSpPr>
        <p:spPr/>
        <p:txBody>
          <a:bodyPr>
            <a:normAutofit/>
          </a:bodyPr>
          <a:lstStyle/>
          <a:p>
            <a:r>
              <a:rPr lang="en-US" sz="2800" dirty="0" smtClean="0"/>
              <a:t>Tell the person the behavior is unwanted, unwelcomed or unsolicited and to stop.</a:t>
            </a:r>
          </a:p>
          <a:p>
            <a:r>
              <a:rPr lang="en-US" sz="2800" dirty="0" smtClean="0"/>
              <a:t>Keep a record</a:t>
            </a:r>
          </a:p>
          <a:p>
            <a:r>
              <a:rPr lang="en-US" sz="2800" dirty="0" smtClean="0"/>
              <a:t>Ask co-workers if they observed the behavior</a:t>
            </a:r>
          </a:p>
          <a:p>
            <a:r>
              <a:rPr lang="en-US" sz="2800" dirty="0" smtClean="0"/>
              <a:t>Contact supervisor or Voluntary Service staff immediately.</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3912862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Facility Safety</a:t>
            </a:r>
            <a:endParaRPr lang="en-US" dirty="0"/>
          </a:p>
        </p:txBody>
      </p:sp>
      <p:sp>
        <p:nvSpPr>
          <p:cNvPr id="3" name="Content Placeholder 2"/>
          <p:cNvSpPr>
            <a:spLocks noGrp="1"/>
          </p:cNvSpPr>
          <p:nvPr>
            <p:ph idx="1"/>
          </p:nvPr>
        </p:nvSpPr>
        <p:spPr/>
        <p:txBody>
          <a:bodyPr>
            <a:normAutofit/>
          </a:bodyPr>
          <a:lstStyle/>
          <a:p>
            <a:r>
              <a:rPr lang="en-US" sz="2400" dirty="0" smtClean="0"/>
              <a:t>Weapons and alcohol of any kind are prohibited on VA property</a:t>
            </a:r>
          </a:p>
          <a:p>
            <a:r>
              <a:rPr lang="en-US" sz="2400" dirty="0" smtClean="0"/>
              <a:t>Wear appropriate clothing and shoes</a:t>
            </a:r>
          </a:p>
          <a:p>
            <a:r>
              <a:rPr lang="en-US" sz="2400" dirty="0" smtClean="0"/>
              <a:t>This is a non-smoking facility ~ smoking is restricted to designated areas</a:t>
            </a:r>
          </a:p>
          <a:p>
            <a:r>
              <a:rPr lang="en-US" sz="2400" dirty="0" smtClean="0"/>
              <a:t>For safety reasons, food prepared in a private home may not be given to patients</a:t>
            </a:r>
          </a:p>
          <a:p>
            <a:r>
              <a:rPr lang="en-US" sz="2400" dirty="0" smtClean="0"/>
              <a:t>Only food prepared by a commercial licensed/inspected food establishment may be received and served to groups</a:t>
            </a:r>
          </a:p>
          <a:p>
            <a:r>
              <a:rPr lang="en-US" sz="2400" dirty="0" smtClean="0"/>
              <a:t>Report all injuries to your supervisor, no matter how small</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801633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Suspicious Bags or Boxes</a:t>
            </a:r>
            <a:endParaRPr lang="en-US" dirty="0"/>
          </a:p>
        </p:txBody>
      </p:sp>
      <p:sp>
        <p:nvSpPr>
          <p:cNvPr id="3" name="Content Placeholder 2"/>
          <p:cNvSpPr>
            <a:spLocks noGrp="1"/>
          </p:cNvSpPr>
          <p:nvPr>
            <p:ph idx="1"/>
          </p:nvPr>
        </p:nvSpPr>
        <p:spPr/>
        <p:txBody>
          <a:bodyPr>
            <a:normAutofit/>
          </a:bodyPr>
          <a:lstStyle/>
          <a:p>
            <a:r>
              <a:rPr lang="en-US" sz="2800" dirty="0" smtClean="0"/>
              <a:t>Is the bag or box unattended?</a:t>
            </a:r>
          </a:p>
          <a:p>
            <a:r>
              <a:rPr lang="en-US" sz="2800" dirty="0" smtClean="0"/>
              <a:t>Do you see an unknown substance?</a:t>
            </a:r>
          </a:p>
          <a:p>
            <a:r>
              <a:rPr lang="en-US" sz="2800" dirty="0" smtClean="0"/>
              <a:t>Do you smell a strange odor?</a:t>
            </a:r>
          </a:p>
          <a:p>
            <a:r>
              <a:rPr lang="en-US" sz="2800" dirty="0" smtClean="0"/>
              <a:t>Do not touch the bag</a:t>
            </a:r>
          </a:p>
          <a:p>
            <a:r>
              <a:rPr lang="en-US" sz="2800" dirty="0" smtClean="0"/>
              <a:t>Call VA Police Department, Dial 911 from VA phone</a:t>
            </a:r>
          </a:p>
          <a:p>
            <a:r>
              <a:rPr lang="en-US" sz="2800" dirty="0" smtClean="0"/>
              <a:t>Keep your eyes in the bag until police arrive to ensure no one takes it by mistake</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499587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Hazardous Material</a:t>
            </a:r>
            <a:endParaRPr lang="en-US" dirty="0"/>
          </a:p>
        </p:txBody>
      </p:sp>
      <p:sp>
        <p:nvSpPr>
          <p:cNvPr id="3" name="Content Placeholder 2"/>
          <p:cNvSpPr>
            <a:spLocks noGrp="1"/>
          </p:cNvSpPr>
          <p:nvPr>
            <p:ph idx="1"/>
          </p:nvPr>
        </p:nvSpPr>
        <p:spPr/>
        <p:txBody>
          <a:bodyPr>
            <a:normAutofit/>
          </a:bodyPr>
          <a:lstStyle/>
          <a:p>
            <a:r>
              <a:rPr lang="en-US" sz="2400" dirty="0" smtClean="0"/>
              <a:t>The Occupational Safety and Health Administration (OSHA) developed the Hazard Communication Standard (also known as the Right-To-Know standard) to protect workers from chemical hazards.  As a volunteer, you won’t be required to handle any hazardous materials. </a:t>
            </a:r>
          </a:p>
          <a:p>
            <a:r>
              <a:rPr lang="en-US" sz="2400" dirty="0" smtClean="0"/>
              <a:t>DO NOT handle needles, syringes or other sharps.  Request Nursing or other technical personnel to dispose of such equipment.  </a:t>
            </a:r>
          </a:p>
          <a:p>
            <a:r>
              <a:rPr lang="en-US" sz="2400" dirty="0" smtClean="0"/>
              <a:t>DO NOT attempt to clean up any spills, vomitus or expectoration.  Contact Environmental Management Service (EMS) to decontaminate the area.</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3882814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Fire Equipment</a:t>
            </a:r>
            <a:endParaRPr lang="en-US" dirty="0"/>
          </a:p>
        </p:txBody>
      </p:sp>
      <p:sp>
        <p:nvSpPr>
          <p:cNvPr id="3" name="Content Placeholder 2"/>
          <p:cNvSpPr>
            <a:spLocks noGrp="1"/>
          </p:cNvSpPr>
          <p:nvPr>
            <p:ph idx="1"/>
          </p:nvPr>
        </p:nvSpPr>
        <p:spPr/>
        <p:txBody>
          <a:bodyPr/>
          <a:lstStyle/>
          <a:p>
            <a:r>
              <a:rPr lang="en-US" sz="2800" dirty="0" smtClean="0"/>
              <a:t>Fire alarm systems in the hallways</a:t>
            </a:r>
          </a:p>
          <a:p>
            <a:r>
              <a:rPr lang="en-US" sz="2800" dirty="0" smtClean="0"/>
              <a:t>Sprinkler systems in the buildings</a:t>
            </a:r>
          </a:p>
          <a:p>
            <a:r>
              <a:rPr lang="en-US" sz="2800" dirty="0" smtClean="0"/>
              <a:t>Fire extinguisher throughout the facility</a:t>
            </a:r>
          </a:p>
          <a:p>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429332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Responding to a Fire ~ RACE</a:t>
            </a:r>
            <a:endParaRPr lang="en-US" dirty="0"/>
          </a:p>
        </p:txBody>
      </p:sp>
      <p:sp>
        <p:nvSpPr>
          <p:cNvPr id="3" name="Content Placeholder 2"/>
          <p:cNvSpPr>
            <a:spLocks noGrp="1"/>
          </p:cNvSpPr>
          <p:nvPr>
            <p:ph idx="1"/>
          </p:nvPr>
        </p:nvSpPr>
        <p:spPr/>
        <p:txBody>
          <a:bodyPr>
            <a:normAutofit/>
          </a:bodyPr>
          <a:lstStyle/>
          <a:p>
            <a:r>
              <a:rPr lang="en-US" sz="2800" u="sng" dirty="0" smtClean="0"/>
              <a:t>R</a:t>
            </a:r>
            <a:r>
              <a:rPr lang="en-US" sz="2800" dirty="0" smtClean="0"/>
              <a:t>escue ~ Get patients and those unable to escape fire, clear of danger</a:t>
            </a:r>
          </a:p>
          <a:p>
            <a:r>
              <a:rPr lang="en-US" sz="2800" u="sng" dirty="0" smtClean="0"/>
              <a:t>A</a:t>
            </a:r>
            <a:r>
              <a:rPr lang="en-US" sz="2800" dirty="0" smtClean="0"/>
              <a:t>larm ~ Pull fire alarm of call 911</a:t>
            </a:r>
          </a:p>
          <a:p>
            <a:r>
              <a:rPr lang="en-US" sz="2800" u="sng" dirty="0" smtClean="0"/>
              <a:t>C</a:t>
            </a:r>
            <a:r>
              <a:rPr lang="en-US" sz="2800" dirty="0" smtClean="0"/>
              <a:t>onfine ~ Close doors to inhibit spread of fire</a:t>
            </a:r>
          </a:p>
          <a:p>
            <a:r>
              <a:rPr lang="en-US" sz="2800" u="sng" dirty="0" smtClean="0"/>
              <a:t>E</a:t>
            </a:r>
            <a:r>
              <a:rPr lang="en-US" sz="2800" dirty="0" smtClean="0"/>
              <a:t>xtinguish and </a:t>
            </a:r>
            <a:r>
              <a:rPr lang="en-US" sz="2800" u="sng" dirty="0" smtClean="0"/>
              <a:t>E</a:t>
            </a:r>
            <a:r>
              <a:rPr lang="en-US" sz="2800" dirty="0" smtClean="0"/>
              <a:t>vacuate ~ In the case of small, isolated fires, extinguish IF you are able.  In case of large fires, evacuate yourself and those unable to evacuate themselves.</a:t>
            </a:r>
            <a:endParaRPr lang="en-US" sz="2800" u="sng"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579611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Fire Extinguishers</a:t>
            </a:r>
            <a:endParaRPr lang="en-US" dirty="0"/>
          </a:p>
        </p:txBody>
      </p:sp>
      <p:sp>
        <p:nvSpPr>
          <p:cNvPr id="3" name="Content Placeholder 2"/>
          <p:cNvSpPr>
            <a:spLocks noGrp="1"/>
          </p:cNvSpPr>
          <p:nvPr>
            <p:ph idx="1"/>
          </p:nvPr>
        </p:nvSpPr>
        <p:spPr/>
        <p:txBody>
          <a:bodyPr>
            <a:normAutofit/>
          </a:bodyPr>
          <a:lstStyle/>
          <a:p>
            <a:r>
              <a:rPr lang="en-US" sz="2800" dirty="0" smtClean="0"/>
              <a:t>When using fire extinguishers ~ PASS</a:t>
            </a:r>
          </a:p>
          <a:p>
            <a:r>
              <a:rPr lang="en-US" sz="2800" u="sng" dirty="0" smtClean="0"/>
              <a:t>P</a:t>
            </a:r>
            <a:r>
              <a:rPr lang="en-US" sz="2800" dirty="0" smtClean="0"/>
              <a:t>ull the pin</a:t>
            </a:r>
          </a:p>
          <a:p>
            <a:r>
              <a:rPr lang="en-US" sz="2800" u="sng" dirty="0" smtClean="0"/>
              <a:t>A</a:t>
            </a:r>
            <a:r>
              <a:rPr lang="en-US" sz="2800" dirty="0" smtClean="0"/>
              <a:t>im the nozzle at the base of the flames</a:t>
            </a:r>
          </a:p>
          <a:p>
            <a:r>
              <a:rPr lang="en-US" sz="2800" u="sng" dirty="0" smtClean="0"/>
              <a:t>S</a:t>
            </a:r>
            <a:r>
              <a:rPr lang="en-US" sz="2800" dirty="0" smtClean="0"/>
              <a:t>queeze the handle</a:t>
            </a:r>
            <a:endParaRPr lang="en-US" sz="2800" u="sng" dirty="0" smtClean="0"/>
          </a:p>
          <a:p>
            <a:r>
              <a:rPr lang="en-US" sz="2800" u="sng" dirty="0" smtClean="0"/>
              <a:t>S</a:t>
            </a:r>
            <a:r>
              <a:rPr lang="en-US" sz="2800" dirty="0" smtClean="0"/>
              <a:t>weep the extinguisher back and forth across the fire until the fire is extinguished</a:t>
            </a:r>
            <a:endParaRPr lang="en-US" sz="2800" u="sng"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3479176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Power</a:t>
            </a:r>
            <a:endParaRPr lang="en-US" dirty="0"/>
          </a:p>
        </p:txBody>
      </p:sp>
      <p:sp>
        <p:nvSpPr>
          <p:cNvPr id="3" name="Content Placeholder 2"/>
          <p:cNvSpPr>
            <a:spLocks noGrp="1"/>
          </p:cNvSpPr>
          <p:nvPr>
            <p:ph idx="1"/>
          </p:nvPr>
        </p:nvSpPr>
        <p:spPr/>
        <p:txBody>
          <a:bodyPr>
            <a:normAutofit/>
          </a:bodyPr>
          <a:lstStyle/>
          <a:p>
            <a:r>
              <a:rPr lang="en-US" sz="2800" dirty="0" smtClean="0"/>
              <a:t>Disruption of Utility Systems: The Medical Centers are on back-up generators.  DO NOT use the elevators during periods of sporadic power outages, in the event of a fire, or any other occurrence which may cause you to be trapped in the elevator.</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269440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Mobility Issues</a:t>
            </a:r>
            <a:endParaRPr lang="en-US" dirty="0"/>
          </a:p>
        </p:txBody>
      </p:sp>
      <p:sp>
        <p:nvSpPr>
          <p:cNvPr id="3" name="Content Placeholder 2"/>
          <p:cNvSpPr>
            <a:spLocks noGrp="1"/>
          </p:cNvSpPr>
          <p:nvPr>
            <p:ph idx="1"/>
          </p:nvPr>
        </p:nvSpPr>
        <p:spPr/>
        <p:txBody>
          <a:bodyPr>
            <a:normAutofit/>
          </a:bodyPr>
          <a:lstStyle/>
          <a:p>
            <a:r>
              <a:rPr lang="en-US" sz="2800" dirty="0" smtClean="0"/>
              <a:t>When assisting Veteran patients, communication is key</a:t>
            </a:r>
          </a:p>
          <a:p>
            <a:r>
              <a:rPr lang="en-US" sz="2800" dirty="0" smtClean="0"/>
              <a:t>Always ask if they need or want assistance with mobility or pushing a wheelchair before lending assistance</a:t>
            </a:r>
          </a:p>
          <a:p>
            <a:r>
              <a:rPr lang="en-US" sz="2800" dirty="0" smtClean="0"/>
              <a:t>Do not attempt to assist the Veteran once they have indicated they do no want or need assistance</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018670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Dress Code</a:t>
            </a:r>
            <a:endParaRPr lang="en-US" dirty="0"/>
          </a:p>
        </p:txBody>
      </p:sp>
      <p:sp>
        <p:nvSpPr>
          <p:cNvPr id="3" name="Content Placeholder 2"/>
          <p:cNvSpPr>
            <a:spLocks noGrp="1"/>
          </p:cNvSpPr>
          <p:nvPr>
            <p:ph idx="1"/>
          </p:nvPr>
        </p:nvSpPr>
        <p:spPr/>
        <p:txBody>
          <a:bodyPr/>
          <a:lstStyle/>
          <a:p>
            <a:r>
              <a:rPr lang="en-US" sz="2800" dirty="0" smtClean="0"/>
              <a:t>Clothing with offensive or potentially inflammatory messages are not permitted</a:t>
            </a:r>
          </a:p>
          <a:p>
            <a:r>
              <a:rPr lang="en-US" sz="2800" dirty="0" smtClean="0"/>
              <a:t>Open-toed shoes are not appropriate </a:t>
            </a:r>
          </a:p>
          <a:p>
            <a:r>
              <a:rPr lang="en-US" sz="2800" dirty="0" smtClean="0"/>
              <a:t>You are a reflection of the VA staff, dress appropriately.</a:t>
            </a:r>
          </a:p>
          <a:p>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195204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Louis A. Johnson VAMC Leadership </a:t>
            </a:r>
            <a:endParaRPr lang="en-US" dirty="0"/>
          </a:p>
        </p:txBody>
      </p:sp>
      <p:sp>
        <p:nvSpPr>
          <p:cNvPr id="3" name="Content Placeholder 2"/>
          <p:cNvSpPr>
            <a:spLocks noGrp="1"/>
          </p:cNvSpPr>
          <p:nvPr>
            <p:ph idx="1"/>
          </p:nvPr>
        </p:nvSpPr>
        <p:spPr/>
        <p:txBody>
          <a:bodyPr>
            <a:normAutofit/>
          </a:bodyPr>
          <a:lstStyle/>
          <a:p>
            <a:r>
              <a:rPr lang="en-US" sz="2800" dirty="0" smtClean="0"/>
              <a:t>Dr. Glenn R. Snider Jr., Medical Center Director</a:t>
            </a:r>
          </a:p>
          <a:p>
            <a:r>
              <a:rPr lang="en-US" sz="2800" dirty="0" smtClean="0"/>
              <a:t>Terry Massey, Associate Director</a:t>
            </a:r>
          </a:p>
          <a:p>
            <a:r>
              <a:rPr lang="en-US" sz="2800" dirty="0" smtClean="0"/>
              <a:t>Dr. Pramoda Devabhaktuni, Chief of Staff</a:t>
            </a:r>
          </a:p>
          <a:p>
            <a:r>
              <a:rPr lang="en-US" sz="2800" dirty="0" smtClean="0"/>
              <a:t>Paul Carter, Associate Director, Patient Care Services</a:t>
            </a:r>
          </a:p>
          <a:p>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4725050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of Conduct</a:t>
            </a:r>
            <a:endParaRPr lang="en-US" dirty="0"/>
          </a:p>
        </p:txBody>
      </p:sp>
      <p:sp>
        <p:nvSpPr>
          <p:cNvPr id="3" name="Content Placeholder 2"/>
          <p:cNvSpPr>
            <a:spLocks noGrp="1"/>
          </p:cNvSpPr>
          <p:nvPr>
            <p:ph idx="1"/>
          </p:nvPr>
        </p:nvSpPr>
        <p:spPr/>
        <p:txBody>
          <a:bodyPr>
            <a:noAutofit/>
          </a:bodyPr>
          <a:lstStyle/>
          <a:p>
            <a:r>
              <a:rPr lang="en-US" sz="2800" dirty="0" smtClean="0"/>
              <a:t>Professional boundaries must be maintained between staff (including volunteers and patients).</a:t>
            </a:r>
          </a:p>
          <a:p>
            <a:r>
              <a:rPr lang="en-US" sz="2800" dirty="0" smtClean="0"/>
              <a:t>No money transactions of any kind can be done between Volunteers, Employees and Veterans.  This includes tips, donations, payment of meals, canteen transactions, gift, etc.</a:t>
            </a:r>
          </a:p>
          <a:p>
            <a:r>
              <a:rPr lang="en-US" sz="2800" dirty="0" smtClean="0"/>
              <a:t>Voluntary Services cannot be used to promote an agenda from a religious, social or personal area to include politics, membership of private organizations or fundraising.</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3090611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a:xfrm>
            <a:off x="457200" y="1371600"/>
            <a:ext cx="8229600" cy="4525963"/>
          </a:xfrm>
        </p:spPr>
        <p:txBody>
          <a:bodyPr>
            <a:normAutofit fontScale="92500"/>
          </a:bodyPr>
          <a:lstStyle/>
          <a:p>
            <a:r>
              <a:rPr lang="en-US" sz="2400" dirty="0" smtClean="0"/>
              <a:t>On behalf of the 22,000 Veterans served annually by the Louis A. Johnson VA Medical Center, we thank you for your interest in serving those who served.  Without volunteers like you, we would be unable to provide the exceptional level of care our Veterans </a:t>
            </a:r>
            <a:r>
              <a:rPr lang="en-US" sz="2400" dirty="0" smtClean="0"/>
              <a:t>deserve.</a:t>
            </a:r>
            <a:endParaRPr lang="en-US" sz="2400" dirty="0" smtClean="0"/>
          </a:p>
          <a:p>
            <a:r>
              <a:rPr lang="en-US" sz="2400" dirty="0" smtClean="0"/>
              <a:t>Please return to the home page to complete the application packet.  </a:t>
            </a:r>
          </a:p>
          <a:p>
            <a:r>
              <a:rPr lang="en-US" sz="2400" dirty="0" smtClean="0"/>
              <a:t>E-mail any questions to</a:t>
            </a:r>
            <a:r>
              <a:rPr lang="en-US" sz="2400" dirty="0" smtClean="0"/>
              <a:t>: </a:t>
            </a:r>
            <a:r>
              <a:rPr lang="en-US" sz="2400" dirty="0" smtClean="0">
                <a:solidFill>
                  <a:srgbClr val="00B0F0"/>
                </a:solidFill>
                <a:hlinkClick r:id="rId2"/>
              </a:rPr>
              <a:t>vhaclavolunteer@va.gov</a:t>
            </a:r>
            <a:endParaRPr lang="en-US" sz="2400" dirty="0" smtClean="0">
              <a:solidFill>
                <a:srgbClr val="00B0F0"/>
              </a:solidFill>
            </a:endParaRPr>
          </a:p>
          <a:p>
            <a:r>
              <a:rPr lang="en-US" sz="2400" dirty="0" smtClean="0"/>
              <a:t>Mail </a:t>
            </a:r>
            <a:r>
              <a:rPr lang="en-US" sz="2400" dirty="0"/>
              <a:t>completed packet to: </a:t>
            </a:r>
          </a:p>
          <a:p>
            <a:pPr marL="1028700" indent="0">
              <a:buNone/>
            </a:pPr>
            <a:r>
              <a:rPr lang="en-US" sz="2400" dirty="0" smtClean="0">
                <a:latin typeface="Calibri Light" panose="020F0302020204030204" pitchFamily="34" charset="0"/>
              </a:rPr>
              <a:t>Voluntary Service 00-P</a:t>
            </a:r>
            <a:br>
              <a:rPr lang="en-US" sz="2400" dirty="0" smtClean="0">
                <a:latin typeface="Calibri Light" panose="020F0302020204030204" pitchFamily="34" charset="0"/>
              </a:rPr>
            </a:br>
            <a:r>
              <a:rPr lang="en-US" sz="2400" dirty="0" smtClean="0">
                <a:latin typeface="Calibri Light" panose="020F0302020204030204" pitchFamily="34" charset="0"/>
              </a:rPr>
              <a:t>One Medical Center Drive</a:t>
            </a:r>
            <a:br>
              <a:rPr lang="en-US" sz="2400" dirty="0" smtClean="0">
                <a:latin typeface="Calibri Light" panose="020F0302020204030204" pitchFamily="34" charset="0"/>
              </a:rPr>
            </a:br>
            <a:r>
              <a:rPr lang="en-US" sz="2400" dirty="0" smtClean="0">
                <a:latin typeface="Calibri Light" panose="020F0302020204030204" pitchFamily="34" charset="0"/>
              </a:rPr>
              <a:t>Clarksburg, WV 26301</a:t>
            </a:r>
          </a:p>
          <a:p>
            <a:pPr marL="0" indent="342900">
              <a:buNone/>
            </a:pPr>
            <a:r>
              <a:rPr lang="en-US" sz="2400" dirty="0" smtClean="0"/>
              <a:t>Or Drop off at the Voluntary Service office</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327777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Voluntary Service Staff</a:t>
            </a:r>
            <a:endParaRPr lang="en-US" dirty="0"/>
          </a:p>
        </p:txBody>
      </p:sp>
      <p:sp>
        <p:nvSpPr>
          <p:cNvPr id="3" name="Content Placeholder 2"/>
          <p:cNvSpPr>
            <a:spLocks noGrp="1"/>
          </p:cNvSpPr>
          <p:nvPr>
            <p:ph idx="1"/>
          </p:nvPr>
        </p:nvSpPr>
        <p:spPr/>
        <p:txBody>
          <a:bodyPr/>
          <a:lstStyle/>
          <a:p>
            <a:endParaRPr lang="en-US" dirty="0" smtClean="0"/>
          </a:p>
          <a:p>
            <a:r>
              <a:rPr lang="en-US" sz="2800" dirty="0" smtClean="0"/>
              <a:t>Wesley </a:t>
            </a:r>
            <a:r>
              <a:rPr lang="en-US" sz="2800" dirty="0"/>
              <a:t>R. Walls, Chief, Public Affairs and Community Relations</a:t>
            </a:r>
          </a:p>
          <a:p>
            <a:r>
              <a:rPr lang="en-US" sz="2800" dirty="0"/>
              <a:t>Kasie McIntyre, </a:t>
            </a:r>
            <a:r>
              <a:rPr lang="en-US" sz="2800" dirty="0" smtClean="0"/>
              <a:t>Voluntary </a:t>
            </a:r>
            <a:r>
              <a:rPr lang="en-US" sz="2800" dirty="0"/>
              <a:t>Service Specialist</a:t>
            </a:r>
          </a:p>
          <a:p>
            <a:r>
              <a:rPr lang="en-US" sz="2800" dirty="0"/>
              <a:t>Krieg Pruett, </a:t>
            </a:r>
            <a:r>
              <a:rPr lang="en-US" sz="2800" dirty="0" smtClean="0"/>
              <a:t>Program </a:t>
            </a:r>
            <a:r>
              <a:rPr lang="en-US" sz="2800" dirty="0"/>
              <a:t>Support Assistant</a:t>
            </a:r>
          </a:p>
          <a:p>
            <a:endParaRPr lang="en-US"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881465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VA Voluntary Service Do?</a:t>
            </a:r>
            <a:endParaRPr lang="en-US" dirty="0"/>
          </a:p>
        </p:txBody>
      </p:sp>
      <p:sp>
        <p:nvSpPr>
          <p:cNvPr id="3" name="Content Placeholder 2"/>
          <p:cNvSpPr>
            <a:spLocks noGrp="1"/>
          </p:cNvSpPr>
          <p:nvPr>
            <p:ph idx="1"/>
          </p:nvPr>
        </p:nvSpPr>
        <p:spPr/>
        <p:txBody>
          <a:bodyPr>
            <a:normAutofit/>
          </a:bodyPr>
          <a:lstStyle/>
          <a:p>
            <a:r>
              <a:rPr lang="en-US" sz="2800" dirty="0" smtClean="0"/>
              <a:t>Recruiting, orienting and placing volunteers within the VA.</a:t>
            </a:r>
          </a:p>
          <a:p>
            <a:r>
              <a:rPr lang="en-US" sz="2800" dirty="0" smtClean="0"/>
              <a:t>Handles Volunteer human resource issues.</a:t>
            </a:r>
          </a:p>
          <a:p>
            <a:r>
              <a:rPr lang="en-US" sz="2800" dirty="0" smtClean="0"/>
              <a:t>Ensures Volunteer hours are logged into a timekeeping system.</a:t>
            </a:r>
          </a:p>
          <a:p>
            <a:r>
              <a:rPr lang="en-US" sz="2800" dirty="0" smtClean="0"/>
              <a:t>Coordinates group visits to inpatients.</a:t>
            </a:r>
          </a:p>
          <a:p>
            <a:r>
              <a:rPr lang="en-US" sz="2800" dirty="0" smtClean="0"/>
              <a:t>Hosts award ceremonies for active Volunteers.</a:t>
            </a:r>
          </a:p>
          <a:p>
            <a:r>
              <a:rPr lang="en-US" sz="2800" dirty="0" smtClean="0"/>
              <a:t>Accepts and records donations that directly benefit the Veteran patients and families.</a:t>
            </a:r>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401677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Volunteers</a:t>
            </a:r>
            <a:endParaRPr lang="en-US" dirty="0"/>
          </a:p>
        </p:txBody>
      </p:sp>
      <p:sp>
        <p:nvSpPr>
          <p:cNvPr id="3" name="Content Placeholder 2"/>
          <p:cNvSpPr>
            <a:spLocks noGrp="1"/>
          </p:cNvSpPr>
          <p:nvPr>
            <p:ph idx="1"/>
          </p:nvPr>
        </p:nvSpPr>
        <p:spPr/>
        <p:txBody>
          <a:bodyPr>
            <a:normAutofit/>
          </a:bodyPr>
          <a:lstStyle/>
          <a:p>
            <a:r>
              <a:rPr lang="en-US" sz="2800" dirty="0" smtClean="0"/>
              <a:t>Volunteers accepted into the VAVS Program are considered Without Compensation (WOC) employees.  WOC precludes monetary payment or any form of compensation by VA not authorized by policy</a:t>
            </a:r>
          </a:p>
          <a:p>
            <a:r>
              <a:rPr lang="en-US" sz="2800" dirty="0" smtClean="0"/>
              <a:t>Regularly Scheduled Volunteers</a:t>
            </a:r>
          </a:p>
          <a:p>
            <a:r>
              <a:rPr lang="en-US" sz="2800" dirty="0" smtClean="0"/>
              <a:t>Occasional Volunteers</a:t>
            </a:r>
          </a:p>
          <a:p>
            <a:r>
              <a:rPr lang="en-US" sz="2800" dirty="0" smtClean="0"/>
              <a:t>Youth Volunteers (12-18)</a:t>
            </a:r>
            <a:endParaRPr lang="en-US" sz="28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916865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VA Volunteering</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An $8.00 meal is provided when volunteering four or more hours a day when and where available</a:t>
            </a:r>
          </a:p>
          <a:p>
            <a:r>
              <a:rPr lang="en-US" sz="2400" dirty="0" smtClean="0"/>
              <a:t>Tax free shopping at the Canteen Service</a:t>
            </a:r>
          </a:p>
          <a:p>
            <a:r>
              <a:rPr lang="en-US" sz="2400" dirty="0" smtClean="0"/>
              <a:t>Free flu shots, screenings and other benefits as announced.</a:t>
            </a:r>
          </a:p>
          <a:p>
            <a:r>
              <a:rPr lang="en-US" sz="2400" dirty="0" smtClean="0"/>
              <a:t>Free use of medical library</a:t>
            </a:r>
          </a:p>
          <a:p>
            <a:r>
              <a:rPr lang="en-US" sz="2400" dirty="0" smtClean="0"/>
              <a:t>Personal satisfaction from serving those who served</a:t>
            </a:r>
          </a:p>
          <a:p>
            <a:r>
              <a:rPr lang="en-US" sz="2400" dirty="0" smtClean="0"/>
              <a:t>Free on-site training opportunities</a:t>
            </a:r>
          </a:p>
          <a:p>
            <a:r>
              <a:rPr lang="en-US" sz="2400" dirty="0" smtClean="0"/>
              <a:t>Social interaction with Veterans and other Volunteers</a:t>
            </a:r>
          </a:p>
          <a:p>
            <a:r>
              <a:rPr lang="en-US" sz="2400" dirty="0" smtClean="0"/>
              <a:t>Recognition and award opportunities</a:t>
            </a:r>
          </a:p>
          <a:p>
            <a:r>
              <a:rPr lang="en-US" sz="2400" dirty="0" smtClean="0"/>
              <a:t>Annual Volunteer Banquet includes: meal/award/entertainment</a:t>
            </a:r>
            <a:endParaRPr lang="en-US" sz="2400" dirty="0"/>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1287625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Volunteer Assignments</a:t>
            </a:r>
            <a:endParaRPr lang="en-US" dirty="0"/>
          </a:p>
        </p:txBody>
      </p:sp>
      <p:sp>
        <p:nvSpPr>
          <p:cNvPr id="3" name="Content Placeholder 2"/>
          <p:cNvSpPr>
            <a:spLocks noGrp="1"/>
          </p:cNvSpPr>
          <p:nvPr>
            <p:ph idx="1"/>
          </p:nvPr>
        </p:nvSpPr>
        <p:spPr/>
        <p:txBody>
          <a:bodyPr>
            <a:normAutofit/>
          </a:bodyPr>
          <a:lstStyle/>
          <a:p>
            <a:r>
              <a:rPr lang="en-US" sz="2800" dirty="0" smtClean="0"/>
              <a:t>Many Volunteer assignments are available based on interests and the needs of the medical center.</a:t>
            </a:r>
          </a:p>
          <a:p>
            <a:r>
              <a:rPr lang="en-US" sz="2800" dirty="0" smtClean="0"/>
              <a:t>Factors such as age, background check results and driving record may be disqualifiers for some assignments.</a:t>
            </a:r>
          </a:p>
          <a:p>
            <a:r>
              <a:rPr lang="en-US" sz="2800" dirty="0" smtClean="0"/>
              <a:t>We work hard to find assignments to fit your interests and our needs.</a:t>
            </a:r>
          </a:p>
          <a:p>
            <a:endParaRPr lang="en-US" sz="2800" dirty="0"/>
          </a:p>
          <a:p>
            <a:pPr marL="0" indent="0" algn="ctr">
              <a:buNone/>
            </a:pPr>
            <a:r>
              <a:rPr lang="en-US" sz="2800" dirty="0" smtClean="0"/>
              <a:t> Happy Volunteers keep volunteering!</a:t>
            </a:r>
          </a:p>
        </p:txBody>
      </p:sp>
      <p:sp>
        <p:nvSpPr>
          <p:cNvPr id="4" name="Footer Placeholder 3"/>
          <p:cNvSpPr>
            <a:spLocks noGrp="1"/>
          </p:cNvSpPr>
          <p:nvPr>
            <p:ph type="ftr" sz="quarter" idx="11"/>
          </p:nvPr>
        </p:nvSpPr>
        <p:spPr/>
        <p:txBody>
          <a:bodyPr/>
          <a:lstStyle/>
          <a:p>
            <a:r>
              <a:rPr lang="en-US" smtClean="0"/>
              <a:t>"The Price of Freedom is Seen Here"</a:t>
            </a:r>
            <a:endParaRPr lang="en-US"/>
          </a:p>
        </p:txBody>
      </p:sp>
    </p:spTree>
    <p:extLst>
      <p:ext uri="{BB962C8B-B14F-4D97-AF65-F5344CB8AC3E}">
        <p14:creationId xmlns:p14="http://schemas.microsoft.com/office/powerpoint/2010/main" val="228431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14543</TotalTime>
  <Words>2802</Words>
  <Application>Microsoft Office PowerPoint</Application>
  <PresentationFormat>On-screen Show (4:3)</PresentationFormat>
  <Paragraphs>253</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New Volunteer Orientation</vt:lpstr>
      <vt:lpstr>Expectations</vt:lpstr>
      <vt:lpstr>VA Structure</vt:lpstr>
      <vt:lpstr>Louis A. Johnson VAMC Leadership </vt:lpstr>
      <vt:lpstr>Voluntary Service Staff</vt:lpstr>
      <vt:lpstr>What does VA Voluntary Service Do?</vt:lpstr>
      <vt:lpstr>Types of Volunteers</vt:lpstr>
      <vt:lpstr>Benefits of VA Volunteering</vt:lpstr>
      <vt:lpstr>Volunteer Assignments</vt:lpstr>
      <vt:lpstr>Tracking Hours</vt:lpstr>
      <vt:lpstr>Timekeeping Reminders</vt:lpstr>
      <vt:lpstr>Parking</vt:lpstr>
      <vt:lpstr>Meals </vt:lpstr>
      <vt:lpstr>Background Investigations</vt:lpstr>
      <vt:lpstr>Volunteer ID Cards</vt:lpstr>
      <vt:lpstr>Infection Control</vt:lpstr>
      <vt:lpstr>Hand Hygiene</vt:lpstr>
      <vt:lpstr>Hand Hygiene</vt:lpstr>
      <vt:lpstr>Hand Hygiene</vt:lpstr>
      <vt:lpstr>Isolation Precaution</vt:lpstr>
      <vt:lpstr>Confidentiality and Privacy</vt:lpstr>
      <vt:lpstr>Confidentiality and Privacy</vt:lpstr>
      <vt:lpstr>What are your responsibilities?</vt:lpstr>
      <vt:lpstr>What are Your Responsibilities?</vt:lpstr>
      <vt:lpstr>Cameras, Video Equipment, etc.</vt:lpstr>
      <vt:lpstr>Patient Abuse</vt:lpstr>
      <vt:lpstr>Doing What’s Right</vt:lpstr>
      <vt:lpstr>Politics, Religion and Money</vt:lpstr>
      <vt:lpstr>What is Sexual Harassment?</vt:lpstr>
      <vt:lpstr>What To Do If You Experience Sexual Harassment</vt:lpstr>
      <vt:lpstr>Facility Safety</vt:lpstr>
      <vt:lpstr>Suspicious Bags or Boxes</vt:lpstr>
      <vt:lpstr>Hazardous Material</vt:lpstr>
      <vt:lpstr>Fire Equipment</vt:lpstr>
      <vt:lpstr>Responding to a Fire ~ RACE</vt:lpstr>
      <vt:lpstr>Fire Extinguishers</vt:lpstr>
      <vt:lpstr>Backup Power</vt:lpstr>
      <vt:lpstr>Mobility Issues</vt:lpstr>
      <vt:lpstr>Dress Code</vt:lpstr>
      <vt:lpstr>Code of Conduct</vt:lpstr>
      <vt:lpstr>Thank You</vt:lpstr>
    </vt:vector>
  </TitlesOfParts>
  <Company>Veteran Affairs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Volunteer Orientation</dc:title>
  <dc:creator>Department of Veterans Affairs</dc:creator>
  <cp:lastModifiedBy>Department of Veterans Affairs</cp:lastModifiedBy>
  <cp:revision>34</cp:revision>
  <dcterms:created xsi:type="dcterms:W3CDTF">2018-05-02T20:43:13Z</dcterms:created>
  <dcterms:modified xsi:type="dcterms:W3CDTF">2018-06-21T16:41:03Z</dcterms:modified>
</cp:coreProperties>
</file>